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8" r:id="rId2"/>
    <p:sldId id="350" r:id="rId3"/>
    <p:sldId id="394" r:id="rId4"/>
    <p:sldId id="398" r:id="rId5"/>
    <p:sldId id="400" r:id="rId6"/>
    <p:sldId id="377" r:id="rId7"/>
    <p:sldId id="401" r:id="rId8"/>
    <p:sldId id="402" r:id="rId9"/>
    <p:sldId id="403" r:id="rId10"/>
    <p:sldId id="404" r:id="rId11"/>
    <p:sldId id="407" r:id="rId12"/>
    <p:sldId id="408" r:id="rId13"/>
    <p:sldId id="381" r:id="rId14"/>
    <p:sldId id="409" r:id="rId15"/>
    <p:sldId id="382" r:id="rId16"/>
    <p:sldId id="385" r:id="rId17"/>
    <p:sldId id="391" r:id="rId18"/>
    <p:sldId id="360" r:id="rId19"/>
    <p:sldId id="411" r:id="rId20"/>
    <p:sldId id="37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85" autoAdjust="0"/>
    <p:restoredTop sz="94660"/>
  </p:normalViewPr>
  <p:slideViewPr>
    <p:cSldViewPr>
      <p:cViewPr>
        <p:scale>
          <a:sx n="60" d="100"/>
          <a:sy n="60" d="100"/>
        </p:scale>
        <p:origin x="-1668" y="-10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91999-340F-4D12-AE62-0A12B15B2D78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823B2-A32D-4C43-BC87-5EAD22F4C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91999-340F-4D12-AE62-0A12B15B2D78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823B2-A32D-4C43-BC87-5EAD22F4C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91999-340F-4D12-AE62-0A12B15B2D78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823B2-A32D-4C43-BC87-5EAD22F4C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91999-340F-4D12-AE62-0A12B15B2D78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823B2-A32D-4C43-BC87-5EAD22F4C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91999-340F-4D12-AE62-0A12B15B2D78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823B2-A32D-4C43-BC87-5EAD22F4C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91999-340F-4D12-AE62-0A12B15B2D78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823B2-A32D-4C43-BC87-5EAD22F4C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91999-340F-4D12-AE62-0A12B15B2D78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823B2-A32D-4C43-BC87-5EAD22F4C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91999-340F-4D12-AE62-0A12B15B2D78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823B2-A32D-4C43-BC87-5EAD22F4C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91999-340F-4D12-AE62-0A12B15B2D78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823B2-A32D-4C43-BC87-5EAD22F4C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91999-340F-4D12-AE62-0A12B15B2D78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823B2-A32D-4C43-BC87-5EAD22F4C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91999-340F-4D12-AE62-0A12B15B2D78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823B2-A32D-4C43-BC87-5EAD22F4C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50000">
              <a:schemeClr val="bg1"/>
            </a:gs>
            <a:gs pos="100000">
              <a:srgbClr val="C00000"/>
            </a:gs>
          </a:gsLst>
          <a:lin ang="1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91999-340F-4D12-AE62-0A12B15B2D78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823B2-A32D-4C43-BC87-5EAD22F4C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gif"/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Relationship Id="rId9" Type="http://schemas.openxmlformats.org/officeDocument/2006/relationships/image" Target="../media/image7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13" Type="http://schemas.openxmlformats.org/officeDocument/2006/relationships/image" Target="../media/image86.jpeg"/><Relationship Id="rId3" Type="http://schemas.openxmlformats.org/officeDocument/2006/relationships/image" Target="../media/image76.png"/><Relationship Id="rId7" Type="http://schemas.openxmlformats.org/officeDocument/2006/relationships/image" Target="../media/image80.jpeg"/><Relationship Id="rId12" Type="http://schemas.openxmlformats.org/officeDocument/2006/relationships/image" Target="../media/image85.jpe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jpeg"/><Relationship Id="rId11" Type="http://schemas.openxmlformats.org/officeDocument/2006/relationships/image" Target="../media/image84.jpeg"/><Relationship Id="rId5" Type="http://schemas.openxmlformats.org/officeDocument/2006/relationships/image" Target="../media/image78.jpeg"/><Relationship Id="rId10" Type="http://schemas.openxmlformats.org/officeDocument/2006/relationships/image" Target="../media/image83.jpeg"/><Relationship Id="rId4" Type="http://schemas.openxmlformats.org/officeDocument/2006/relationships/image" Target="../media/image77.jpeg"/><Relationship Id="rId9" Type="http://schemas.openxmlformats.org/officeDocument/2006/relationships/image" Target="../media/image8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13" Type="http://schemas.openxmlformats.org/officeDocument/2006/relationships/image" Target="../media/image98.jpeg"/><Relationship Id="rId3" Type="http://schemas.openxmlformats.org/officeDocument/2006/relationships/image" Target="../media/image88.jpeg"/><Relationship Id="rId7" Type="http://schemas.openxmlformats.org/officeDocument/2006/relationships/image" Target="../media/image92.jpeg"/><Relationship Id="rId12" Type="http://schemas.openxmlformats.org/officeDocument/2006/relationships/image" Target="../media/image97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jpeg"/><Relationship Id="rId11" Type="http://schemas.openxmlformats.org/officeDocument/2006/relationships/image" Target="../media/image96.jpeg"/><Relationship Id="rId5" Type="http://schemas.openxmlformats.org/officeDocument/2006/relationships/image" Target="../media/image90.jpeg"/><Relationship Id="rId10" Type="http://schemas.openxmlformats.org/officeDocument/2006/relationships/image" Target="../media/image95.jpeg"/><Relationship Id="rId4" Type="http://schemas.openxmlformats.org/officeDocument/2006/relationships/image" Target="../media/image89.jpeg"/><Relationship Id="rId9" Type="http://schemas.openxmlformats.org/officeDocument/2006/relationships/image" Target="../media/image94.jpeg"/><Relationship Id="rId14" Type="http://schemas.openxmlformats.org/officeDocument/2006/relationships/image" Target="../media/image99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jpeg"/><Relationship Id="rId3" Type="http://schemas.openxmlformats.org/officeDocument/2006/relationships/image" Target="../media/image101.jpeg"/><Relationship Id="rId7" Type="http://schemas.openxmlformats.org/officeDocument/2006/relationships/image" Target="../media/image105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4.jpe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Relationship Id="rId9" Type="http://schemas.openxmlformats.org/officeDocument/2006/relationships/image" Target="../media/image10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jpeg"/><Relationship Id="rId3" Type="http://schemas.openxmlformats.org/officeDocument/2006/relationships/image" Target="../media/image109.jpeg"/><Relationship Id="rId7" Type="http://schemas.openxmlformats.org/officeDocument/2006/relationships/image" Target="../media/image113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2.jpeg"/><Relationship Id="rId11" Type="http://schemas.openxmlformats.org/officeDocument/2006/relationships/image" Target="../media/image117.jpeg"/><Relationship Id="rId5" Type="http://schemas.openxmlformats.org/officeDocument/2006/relationships/image" Target="../media/image111.jpeg"/><Relationship Id="rId10" Type="http://schemas.openxmlformats.org/officeDocument/2006/relationships/image" Target="../media/image116.jpeg"/><Relationship Id="rId4" Type="http://schemas.openxmlformats.org/officeDocument/2006/relationships/image" Target="../media/image110.jpeg"/><Relationship Id="rId9" Type="http://schemas.openxmlformats.org/officeDocument/2006/relationships/image" Target="../media/image1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jpeg"/><Relationship Id="rId13" Type="http://schemas.openxmlformats.org/officeDocument/2006/relationships/image" Target="../media/image129.jpeg"/><Relationship Id="rId18" Type="http://schemas.openxmlformats.org/officeDocument/2006/relationships/image" Target="../media/image134.jpeg"/><Relationship Id="rId3" Type="http://schemas.openxmlformats.org/officeDocument/2006/relationships/image" Target="../media/image119.jpeg"/><Relationship Id="rId7" Type="http://schemas.openxmlformats.org/officeDocument/2006/relationships/image" Target="../media/image123.jpeg"/><Relationship Id="rId12" Type="http://schemas.openxmlformats.org/officeDocument/2006/relationships/image" Target="../media/image128.jpeg"/><Relationship Id="rId17" Type="http://schemas.openxmlformats.org/officeDocument/2006/relationships/image" Target="../media/image133.jpeg"/><Relationship Id="rId2" Type="http://schemas.openxmlformats.org/officeDocument/2006/relationships/image" Target="../media/image118.jpeg"/><Relationship Id="rId16" Type="http://schemas.openxmlformats.org/officeDocument/2006/relationships/image" Target="../media/image1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jpeg"/><Relationship Id="rId11" Type="http://schemas.openxmlformats.org/officeDocument/2006/relationships/image" Target="../media/image127.jpeg"/><Relationship Id="rId5" Type="http://schemas.openxmlformats.org/officeDocument/2006/relationships/image" Target="../media/image121.jpeg"/><Relationship Id="rId15" Type="http://schemas.openxmlformats.org/officeDocument/2006/relationships/image" Target="../media/image131.jpeg"/><Relationship Id="rId10" Type="http://schemas.openxmlformats.org/officeDocument/2006/relationships/image" Target="../media/image126.jpeg"/><Relationship Id="rId19" Type="http://schemas.openxmlformats.org/officeDocument/2006/relationships/image" Target="../media/image135.jpeg"/><Relationship Id="rId4" Type="http://schemas.openxmlformats.org/officeDocument/2006/relationships/image" Target="../media/image120.jpeg"/><Relationship Id="rId9" Type="http://schemas.openxmlformats.org/officeDocument/2006/relationships/image" Target="../media/image125.jpeg"/><Relationship Id="rId14" Type="http://schemas.openxmlformats.org/officeDocument/2006/relationships/image" Target="../media/image1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hyperlink" Target="https://edu.tatar.ru/drozhanoye/Malaya_Tsilna_School/read-news/784252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s://edu.tatar.ru/drozhanoye/Malaya_Tsilna_School/read-news/811716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s://ru.wikipedia.org/wiki/%D0%9E%D1%80%D0%B4%D0%B5%D0%BD_%D0%A1%D0%BB%D0%B0%D0%B2%D1%8B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85852" y="1142984"/>
            <a:ext cx="6858000" cy="571504"/>
          </a:xfr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Краеведческий музей        </a:t>
            </a:r>
            <a:r>
              <a:rPr lang="ru-RU" sz="2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як»</a:t>
            </a:r>
            <a:endParaRPr lang="ru-RU" sz="20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00034" y="0"/>
            <a:ext cx="8117462" cy="1142984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800" b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2800" b="1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Малоцильнинская</a:t>
            </a:r>
            <a:r>
              <a:rPr lang="ru-RU" sz="2800" b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средняя общеобразовательная школа» </a:t>
            </a:r>
            <a:r>
              <a:rPr lang="ru-RU" sz="2800" b="1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Дрожжановского</a:t>
            </a:r>
            <a:r>
              <a:rPr lang="ru-RU" sz="2800" b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муниципального  района РТ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6" name="Picture 2" descr="C:\Documents and Settings\Завуч.684E435070D44B8\Мои документы\My Scans\2007-08 (авг)\scan0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4768857" y="946127"/>
            <a:ext cx="2178052" cy="3286146"/>
          </a:xfrm>
          <a:prstGeom prst="rect">
            <a:avLst/>
          </a:prstGeom>
          <a:noFill/>
          <a:effectLst>
            <a:reflection blurRad="6350" stA="50000" endA="300" endPos="55500" dist="101600" dir="5400000" sy="-100000" algn="bl" rotWithShape="0"/>
          </a:effectLst>
        </p:spPr>
      </p:pic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571472" y="3429000"/>
            <a:ext cx="378621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Количество посетителей в год: 530 человек.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1643050"/>
            <a:ext cx="4214842" cy="13620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 2007 году музею было присвоено звание «Школьный музей». Имеется свидетельство музея,   паспорт, книга отзывов и предложений. </a:t>
            </a:r>
            <a:endParaRPr kumimoji="0" lang="ru-RU" b="0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7108" name="Picture 4" descr="C:\Users\Эльвира\Desktop\музеей\музей конкурс\IMG_05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3786190"/>
            <a:ext cx="1714512" cy="1285884"/>
          </a:xfrm>
          <a:prstGeom prst="rect">
            <a:avLst/>
          </a:prstGeom>
          <a:noFill/>
        </p:spPr>
      </p:pic>
      <p:pic>
        <p:nvPicPr>
          <p:cNvPr id="47109" name="Picture 5" descr="C:\Users\Эльвира\Desktop\музеей\музей конкурс\IMG_12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08" y="5357826"/>
            <a:ext cx="1530350" cy="1147762"/>
          </a:xfrm>
          <a:prstGeom prst="rect">
            <a:avLst/>
          </a:prstGeom>
          <a:noFill/>
        </p:spPr>
      </p:pic>
      <p:pic>
        <p:nvPicPr>
          <p:cNvPr id="47110" name="Picture 6" descr="C:\Users\Эльвира\Desktop\музеей\музей конкурс\IMG_156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0" y="5286388"/>
            <a:ext cx="1714480" cy="1285860"/>
          </a:xfrm>
          <a:prstGeom prst="rect">
            <a:avLst/>
          </a:prstGeom>
          <a:noFill/>
        </p:spPr>
      </p:pic>
      <p:pic>
        <p:nvPicPr>
          <p:cNvPr id="47111" name="Picture 7" descr="C:\Users\Эльвира\Desktop\музеей\музей конкурс\IMG_40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9058" y="3857628"/>
            <a:ext cx="1625600" cy="1219200"/>
          </a:xfrm>
          <a:prstGeom prst="rect">
            <a:avLst/>
          </a:prstGeom>
          <a:noFill/>
        </p:spPr>
      </p:pic>
      <p:pic>
        <p:nvPicPr>
          <p:cNvPr id="47112" name="Picture 8" descr="C:\Users\Эльвира\Desktop\музеей\музей конкурс\IMG_402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3786190"/>
            <a:ext cx="1625600" cy="1219200"/>
          </a:xfrm>
          <a:prstGeom prst="rect">
            <a:avLst/>
          </a:prstGeom>
          <a:noFill/>
        </p:spPr>
      </p:pic>
      <p:pic>
        <p:nvPicPr>
          <p:cNvPr id="47113" name="Picture 9" descr="C:\Users\Эльвира\Desktop\музеей\музей конкурс\IMG_697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29058" y="5357826"/>
            <a:ext cx="1577975" cy="1183481"/>
          </a:xfrm>
          <a:prstGeom prst="rect">
            <a:avLst/>
          </a:prstGeom>
          <a:noFill/>
        </p:spPr>
      </p:pic>
      <p:pic>
        <p:nvPicPr>
          <p:cNvPr id="15" name="Picture 2" descr="https://edu.tatar.ru/upload/gallery_photo/53886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15008" y="3929066"/>
            <a:ext cx="1476346" cy="1107260"/>
          </a:xfrm>
          <a:prstGeom prst="rect">
            <a:avLst/>
          </a:prstGeom>
          <a:noFill/>
        </p:spPr>
      </p:pic>
      <p:pic>
        <p:nvPicPr>
          <p:cNvPr id="16" name="Picture 8" descr="Изображение 010"/>
          <p:cNvPicPr>
            <a:picLocks noChangeAspect="1" noChangeArrowheads="1"/>
          </p:cNvPicPr>
          <p:nvPr/>
        </p:nvPicPr>
        <p:blipFill>
          <a:blip r:embed="rId10" cstate="print">
            <a:lum contrast="36000"/>
          </a:blip>
          <a:srcRect l="24144" t="58957" r="8179" b="11765"/>
          <a:stretch>
            <a:fillRect/>
          </a:stretch>
        </p:blipFill>
        <p:spPr bwMode="auto">
          <a:xfrm>
            <a:off x="7394270" y="4000504"/>
            <a:ext cx="1749730" cy="10001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3" descr="D:\Новая папка (3)\DSCF0413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429520" y="5286388"/>
            <a:ext cx="1714480" cy="128586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9" name="Picture 3" descr="C:\Users\Альберт\Pictures\2013-03-13\003.jpg"/>
          <p:cNvPicPr>
            <a:picLocks noChangeAspect="1" noChangeArrowheads="1"/>
          </p:cNvPicPr>
          <p:nvPr/>
        </p:nvPicPr>
        <p:blipFill>
          <a:blip r:embed="rId12" cstate="print"/>
          <a:srcRect l="16060" t="66100" r="13777" b="-114"/>
          <a:stretch>
            <a:fillRect/>
          </a:stretch>
        </p:blipFill>
        <p:spPr bwMode="auto">
          <a:xfrm rot="10800000">
            <a:off x="214282" y="5214950"/>
            <a:ext cx="1893108" cy="1262072"/>
          </a:xfrm>
          <a:prstGeom prst="rect">
            <a:avLst/>
          </a:prstGeom>
          <a:noFill/>
        </p:spPr>
      </p:pic>
      <p:pic>
        <p:nvPicPr>
          <p:cNvPr id="1026" name="Picture 2" descr="C:\Users\Эльвира\Downloads\музей1.jpg"/>
          <p:cNvPicPr>
            <a:picLocks noChangeAspect="1" noChangeArrowheads="1"/>
          </p:cNvPicPr>
          <p:nvPr/>
        </p:nvPicPr>
        <p:blipFill>
          <a:blip r:embed="rId13" cstate="print"/>
          <a:srcRect l="7589"/>
          <a:stretch>
            <a:fillRect/>
          </a:stretch>
        </p:blipFill>
        <p:spPr bwMode="auto">
          <a:xfrm>
            <a:off x="7751849" y="1571612"/>
            <a:ext cx="1392151" cy="2071703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3501" y="2106623"/>
            <a:ext cx="1572567" cy="11063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ожжановский муниципальный район с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81" y="125190"/>
            <a:ext cx="1179609" cy="1892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 descr="C:\Users\Эльвира\Desktop\сканер\н1 038.jpg"/>
          <p:cNvPicPr>
            <a:picLocks noChangeAspect="1" noChangeArrowheads="1"/>
          </p:cNvPicPr>
          <p:nvPr/>
        </p:nvPicPr>
        <p:blipFill>
          <a:blip r:embed="rId4" cstate="print"/>
          <a:srcRect l="29210" r="4641" b="67313"/>
          <a:stretch>
            <a:fillRect/>
          </a:stretch>
        </p:blipFill>
        <p:spPr bwMode="auto">
          <a:xfrm>
            <a:off x="578630" y="3413148"/>
            <a:ext cx="1551116" cy="1087740"/>
          </a:xfrm>
          <a:prstGeom prst="rect">
            <a:avLst/>
          </a:prstGeom>
          <a:noFill/>
        </p:spPr>
      </p:pic>
      <p:pic>
        <p:nvPicPr>
          <p:cNvPr id="5123" name="Picture 3" descr="C:\Users\Эльвира\Desktop\сканер\н1 037.jpg"/>
          <p:cNvPicPr>
            <a:picLocks noChangeAspect="1" noChangeArrowheads="1"/>
          </p:cNvPicPr>
          <p:nvPr/>
        </p:nvPicPr>
        <p:blipFill>
          <a:blip r:embed="rId5" cstate="print"/>
          <a:srcRect l="14091" r="16925" b="64649"/>
          <a:stretch>
            <a:fillRect/>
          </a:stretch>
        </p:blipFill>
        <p:spPr bwMode="auto">
          <a:xfrm>
            <a:off x="14119" y="4591431"/>
            <a:ext cx="1551116" cy="1128030"/>
          </a:xfrm>
          <a:prstGeom prst="rect">
            <a:avLst/>
          </a:prstGeom>
          <a:noFill/>
        </p:spPr>
      </p:pic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339753" y="2942161"/>
            <a:ext cx="658993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Алимов Мидхат Замальтдинович </a:t>
            </a:r>
            <a:r>
              <a:rPr kumimoji="0" lang="tt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родился 1.01.1921 г. В </a:t>
            </a:r>
            <a:r>
              <a:rPr kumimoji="0" lang="tt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1940 году успешно окончив Казанскую медицинскую школу,</a:t>
            </a:r>
            <a:r>
              <a:rPr kumimoji="0" lang="tt-RU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был призван в ряды Советкой Армии. </a:t>
            </a:r>
            <a:r>
              <a:rPr kumimoji="0" lang="tt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tt-RU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Военный  </a:t>
            </a:r>
            <a:r>
              <a:rPr kumimoji="0" lang="tt-RU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фельдшер, командир санитарного взвода в  1942  году награжден медалью “За отвагу” </a:t>
            </a:r>
            <a:r>
              <a:rPr kumimoji="0" lang="tt-RU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Прошёл всю войну. После войны проживал в с. Малая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Цильна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 Длительное время работал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заведующим в фельдшерско-акушерском пункте села М.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Цильна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Умер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12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января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2002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года. Похоронен на кладбище с.Малая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Цильна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 Награжден  в 1944 году орденом «Красной Звезды».  Алимов М. за период боев на Карельском перешейке,  работая командиром санитарного взвода батальона, хорошо организовал работу по вынесу раненых с поля боя.</a:t>
            </a:r>
            <a:r>
              <a:rPr kumimoji="0" lang="tt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endParaRPr kumimoji="0" lang="tt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C:\Users\Эльвира\Desktop\сканер\IMG_0990.JPG"/>
          <p:cNvPicPr>
            <a:picLocks noChangeAspect="1" noChangeArrowheads="1"/>
          </p:cNvPicPr>
          <p:nvPr/>
        </p:nvPicPr>
        <p:blipFill rotWithShape="1">
          <a:blip r:embed="rId6"/>
          <a:srcRect b="8109"/>
          <a:stretch/>
        </p:blipFill>
        <p:spPr bwMode="auto">
          <a:xfrm>
            <a:off x="2214546" y="214291"/>
            <a:ext cx="3786214" cy="260938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286512" y="214290"/>
            <a:ext cx="26431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Экспонат  “Тонометр”</a:t>
            </a:r>
          </a:p>
          <a:p>
            <a:pPr algn="ctr"/>
            <a:r>
              <a:rPr lang="tt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дар музею от военного фельдшера </a:t>
            </a:r>
          </a:p>
          <a:p>
            <a:pPr algn="ctr"/>
            <a:r>
              <a:rPr lang="tt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Алимова М.З. </a:t>
            </a:r>
            <a:endParaRPr lang="ru-RU" dirty="0"/>
          </a:p>
        </p:txBody>
      </p:sp>
      <p:pic>
        <p:nvPicPr>
          <p:cNvPr id="5127" name="Picture 7" descr="C:\Users\Эльвира\Desktop\сканер\IMG_099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36485" y="1414619"/>
            <a:ext cx="2014845" cy="1527542"/>
          </a:xfrm>
          <a:prstGeom prst="rect">
            <a:avLst/>
          </a:prstGeom>
          <a:noFill/>
        </p:spPr>
      </p:pic>
      <p:pic>
        <p:nvPicPr>
          <p:cNvPr id="5126" name="Picture 6" descr="C:\Users\Эльвира\Desktop\сканер\н1 02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9981" y="5876266"/>
            <a:ext cx="1689772" cy="872949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0"/>
            <a:ext cx="7186634" cy="3571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Экспонаты:</a:t>
            </a:r>
            <a:endParaRPr lang="ru-RU" dirty="0"/>
          </a:p>
        </p:txBody>
      </p:sp>
      <p:pic>
        <p:nvPicPr>
          <p:cNvPr id="50178" name="Picture 2" descr="C:\Users\Эльвира\Desktop\сканер\н1 03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57107"/>
          <a:stretch/>
        </p:blipFill>
        <p:spPr bwMode="auto">
          <a:xfrm>
            <a:off x="1308212" y="858225"/>
            <a:ext cx="1115256" cy="1713003"/>
          </a:xfrm>
          <a:prstGeom prst="rect">
            <a:avLst/>
          </a:prstGeom>
          <a:noFill/>
        </p:spPr>
      </p:pic>
      <p:pic>
        <p:nvPicPr>
          <p:cNvPr id="50179" name="Picture 3" descr="C:\Users\Эльвира\Pictures\2016-02-02\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0142" y="819458"/>
            <a:ext cx="2428892" cy="1790538"/>
          </a:xfrm>
          <a:prstGeom prst="rect">
            <a:avLst/>
          </a:prstGeom>
          <a:noFill/>
        </p:spPr>
      </p:pic>
      <p:pic>
        <p:nvPicPr>
          <p:cNvPr id="50182" name="Picture 6" descr="C:\Users\Эльвира\Desktop\сканер\IMG_101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3911" y="1121101"/>
            <a:ext cx="3374906" cy="2531179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716016" y="474770"/>
            <a:ext cx="42137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медаль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Аймутдинова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Гаяза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Низамовича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«За победу на Германией»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428603"/>
            <a:ext cx="34755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Орденская книжка Алимова М.З. </a:t>
            </a:r>
            <a:endParaRPr lang="ru-RU" dirty="0"/>
          </a:p>
        </p:txBody>
      </p:sp>
      <p:pic>
        <p:nvPicPr>
          <p:cNvPr id="8" name="Picture 2" descr="C:\Users\Эльвира\Desktop\сканер\н1 036.jpg"/>
          <p:cNvPicPr>
            <a:picLocks noChangeAspect="1" noChangeArrowheads="1"/>
          </p:cNvPicPr>
          <p:nvPr/>
        </p:nvPicPr>
        <p:blipFill rotWithShape="1">
          <a:blip r:embed="rId2" cstate="print"/>
          <a:srcRect r="57669"/>
          <a:stretch/>
        </p:blipFill>
        <p:spPr bwMode="auto">
          <a:xfrm>
            <a:off x="107504" y="899301"/>
            <a:ext cx="1100630" cy="1713003"/>
          </a:xfrm>
          <a:prstGeom prst="rect">
            <a:avLst/>
          </a:prstGeom>
          <a:noFill/>
        </p:spPr>
      </p:pic>
      <p:pic>
        <p:nvPicPr>
          <p:cNvPr id="1026" name="Picture 2" descr="E:\сканер\н1 0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33" y="2723973"/>
            <a:ext cx="2227800" cy="3241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сканер\н1 05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7" r="8757" b="12987"/>
          <a:stretch/>
        </p:blipFill>
        <p:spPr bwMode="auto">
          <a:xfrm>
            <a:off x="2900712" y="2723973"/>
            <a:ext cx="2522960" cy="3750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26004" y="5877272"/>
            <a:ext cx="32403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Копия удостоверения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Шамшаева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Н. В.  о награждении  медалью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«За оборону Сталинграда»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433479" y="4676943"/>
            <a:ext cx="277877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Благодарственное письмо </a:t>
            </a: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Хамдееву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З.А.  за прорыв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обороны немцев и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наступление на Берлин.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166361"/>
            <a:ext cx="4988406" cy="6614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Экспонаты: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10587" y="936059"/>
            <a:ext cx="32575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медаль </a:t>
            </a:r>
            <a:r>
              <a:rPr lang="ru-RU" dirty="0" err="1" smtClean="0"/>
              <a:t>Хайбуллова</a:t>
            </a:r>
            <a:r>
              <a:rPr lang="ru-RU" dirty="0" smtClean="0"/>
              <a:t> </a:t>
            </a:r>
          </a:p>
          <a:p>
            <a:pPr algn="ctr"/>
            <a:r>
              <a:rPr lang="ru-RU" dirty="0" smtClean="0"/>
              <a:t>Имама  «За </a:t>
            </a:r>
            <a:r>
              <a:rPr lang="ru-RU" dirty="0" smtClean="0"/>
              <a:t>отвагу</a:t>
            </a:r>
            <a:r>
              <a:rPr lang="ru-RU" dirty="0" smtClean="0"/>
              <a:t>» №3539118 </a:t>
            </a:r>
            <a:endParaRPr lang="ru-RU" dirty="0"/>
          </a:p>
        </p:txBody>
      </p:sp>
      <p:pic>
        <p:nvPicPr>
          <p:cNvPr id="5" name="Picture 4" descr="C:\Users\Эльвира\Desktop\сканер\IMG_10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661482" y="2116616"/>
            <a:ext cx="2223538" cy="1306244"/>
          </a:xfrm>
          <a:prstGeom prst="rect">
            <a:avLst/>
          </a:prstGeom>
          <a:noFill/>
        </p:spPr>
      </p:pic>
      <p:pic>
        <p:nvPicPr>
          <p:cNvPr id="52226" name="Picture 2" descr="C:\Users\Эльвира\Desktop\сканер\IMG_1008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660232" y="1824133"/>
            <a:ext cx="2036688" cy="189121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150476" y="966836"/>
            <a:ext cx="27696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Орден Отечественной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войны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степени № 6018053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08"/>
          <p:cNvPicPr/>
          <p:nvPr/>
        </p:nvPicPr>
        <p:blipFill>
          <a:blip r:embed="rId4" cstate="print">
            <a:lum contrast="24000"/>
          </a:blip>
          <a:srcRect/>
          <a:stretch>
            <a:fillRect/>
          </a:stretch>
        </p:blipFill>
        <p:spPr bwMode="auto">
          <a:xfrm>
            <a:off x="215458" y="548680"/>
            <a:ext cx="2395129" cy="185762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050" name="Picture 2" descr="E:\сканер\IMG_10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73" y="2783761"/>
            <a:ext cx="2081673" cy="1479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сканер\IMG_100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83" y="4797152"/>
            <a:ext cx="2088277" cy="1412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90128" y="4166300"/>
            <a:ext cx="34381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dirty="0"/>
              <a:t> </a:t>
            </a:r>
            <a:r>
              <a:rPr lang="ru-RU" dirty="0" err="1" smtClean="0"/>
              <a:t>Хайбуллов</a:t>
            </a:r>
            <a:r>
              <a:rPr lang="ru-RU" dirty="0" smtClean="0"/>
              <a:t> Имам принимал </a:t>
            </a:r>
            <a:r>
              <a:rPr lang="ru-RU" dirty="0"/>
              <a:t>участие в освобождении Курской </a:t>
            </a:r>
            <a:r>
              <a:rPr lang="ru-RU" dirty="0" smtClean="0"/>
              <a:t>области. </a:t>
            </a:r>
            <a:r>
              <a:rPr lang="ru-RU" dirty="0"/>
              <a:t>За бои на Курской дуге </a:t>
            </a:r>
            <a:r>
              <a:rPr lang="ru-RU" dirty="0" smtClean="0"/>
              <a:t>он награжден </a:t>
            </a:r>
            <a:r>
              <a:rPr lang="ru-RU" dirty="0"/>
              <a:t>орденом Отечественной войны второй степени, медалью «За отвагу».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1" name="Рисунок 10" descr="G:\Информационные материалы для баннера Родные лица Победы\Слова благодарности ветеранам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0476" y="4166300"/>
            <a:ext cx="2554575" cy="1854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2" name="Picture 4" descr="E:\IMG_1014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59"/>
          <a:stretch/>
        </p:blipFill>
        <p:spPr bwMode="auto">
          <a:xfrm rot="5400000">
            <a:off x="4164295" y="2177659"/>
            <a:ext cx="2158221" cy="1249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8674" name="Picture 2" descr="G:\DCIM\108_FUJI\DSCF8080.JPG"/>
          <p:cNvPicPr>
            <a:picLocks noChangeAspect="1" noChangeArrowheads="1"/>
          </p:cNvPicPr>
          <p:nvPr/>
        </p:nvPicPr>
        <p:blipFill>
          <a:blip r:embed="rId2" cstate="print"/>
          <a:srcRect l="6122"/>
          <a:stretch>
            <a:fillRect/>
          </a:stretch>
        </p:blipFill>
        <p:spPr bwMode="auto">
          <a:xfrm rot="5400000">
            <a:off x="2975526" y="689526"/>
            <a:ext cx="6858000" cy="5478948"/>
          </a:xfrm>
          <a:prstGeom prst="rect">
            <a:avLst/>
          </a:prstGeom>
          <a:noFill/>
        </p:spPr>
      </p:pic>
      <p:pic>
        <p:nvPicPr>
          <p:cNvPr id="28675" name="Picture 3" descr="G:\DCIM\108_FUJI\DSCF808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17987"/>
            <a:ext cx="3714744" cy="2740013"/>
          </a:xfrm>
          <a:prstGeom prst="rect">
            <a:avLst/>
          </a:prstGeom>
          <a:noFill/>
        </p:spPr>
      </p:pic>
      <p:pic>
        <p:nvPicPr>
          <p:cNvPr id="6" name="Picture 3" descr="G:\DCIM\108_FUJI\DSCF8079.JPG"/>
          <p:cNvPicPr>
            <a:picLocks noChangeAspect="1" noChangeArrowheads="1"/>
          </p:cNvPicPr>
          <p:nvPr/>
        </p:nvPicPr>
        <p:blipFill>
          <a:blip r:embed="rId4" cstate="print"/>
          <a:srcRect t="20915"/>
          <a:stretch>
            <a:fillRect/>
          </a:stretch>
        </p:blipFill>
        <p:spPr bwMode="auto">
          <a:xfrm>
            <a:off x="0" y="0"/>
            <a:ext cx="3714744" cy="2160976"/>
          </a:xfrm>
          <a:prstGeom prst="rect">
            <a:avLst/>
          </a:prstGeom>
          <a:noFill/>
        </p:spPr>
      </p:pic>
      <p:pic>
        <p:nvPicPr>
          <p:cNvPr id="7" name="Picture 4" descr="G:\DCIM\108_FUJI\DSCF806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071678"/>
            <a:ext cx="3714744" cy="2428892"/>
          </a:xfrm>
          <a:prstGeom prst="rect">
            <a:avLst/>
          </a:prstGeom>
          <a:noFill/>
        </p:spPr>
      </p:pic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1500174"/>
            <a:ext cx="9144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Были организованы тематические экспозиции, выставки. Оформили стенды:  «Наши учителя – ветераны войны», «Гомере </a:t>
            </a:r>
            <a:r>
              <a:rPr kumimoji="0" lang="ru-RU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калды</a:t>
            </a:r>
            <a:r>
              <a:rPr kumimoji="0" lang="ru-RU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маяк </a:t>
            </a:r>
            <a:r>
              <a:rPr kumimoji="0" lang="ru-RU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булып</a:t>
            </a:r>
            <a:r>
              <a:rPr kumimoji="0" lang="ru-RU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», «</a:t>
            </a:r>
            <a:r>
              <a:rPr kumimoji="0" lang="tt-RU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Җиңүләрне яулап алган көннәр, онытылмаслар гомер-гомергә”.Ал</a:t>
            </a:r>
            <a:r>
              <a:rPr kumimoji="0" lang="ru-RU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ь</a:t>
            </a:r>
            <a:r>
              <a:rPr kumimoji="0" lang="tt-RU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бомы: “Ветераны тыла”, “ Наши </a:t>
            </a:r>
            <a:r>
              <a:rPr kumimoji="0" lang="ru-RU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ж</a:t>
            </a:r>
            <a:r>
              <a:rPr kumimoji="0" lang="tt-RU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енщины на фронте”.</a:t>
            </a:r>
            <a:r>
              <a:rPr lang="ru-RU" dirty="0" smtClean="0"/>
              <a:t>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Вышли несколько публикаций  отражающие времена ВОВ в районном издании, а также в «Сабантуе».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200" y="274638"/>
            <a:ext cx="8401080" cy="12969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 ходе многочисленных </a:t>
            </a:r>
            <a:r>
              <a:rPr kumimoji="0" lang="ru-RU" sz="1400" i="0" u="none" strike="noStrike" kern="1200" normalizeH="0" baseline="0" noProof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поисково</a:t>
            </a:r>
            <a:r>
              <a:rPr kumimoji="0" lang="ru-RU" sz="14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– исследовательских работ нашего кружка  нам удалось приобрести различные документы, фотографии, грамоты, фронтовые письма, альбомы, блокноты, каски, солдатский шарф компас и т.д. Установили связь с жителями села. Отражая эпоху военной времени с помощью приобретенных документов, мы создали проект – презентацию.</a:t>
            </a:r>
            <a:endParaRPr kumimoji="0" lang="ru-RU" sz="1400" i="0" u="none" strike="noStrike" kern="12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albert\Мои документы\Мои рисунки\97.jpg"/>
          <p:cNvPicPr/>
          <p:nvPr/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 bwMode="auto">
          <a:xfrm>
            <a:off x="0" y="1"/>
            <a:ext cx="3786182" cy="22145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Содержимое 4" descr="C:\Documents and Settings\albert\Local Settings\Temporary Internet Files\Content.Word\97 012.jpg"/>
          <p:cNvPicPr>
            <a:picLocks noGrp="1"/>
          </p:cNvPicPr>
          <p:nvPr>
            <p:ph idx="1"/>
          </p:nvPr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4143372" y="285728"/>
            <a:ext cx="2231967" cy="16667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Documents and Settings\albert\Local Settings\Temporary Internet Files\Content.Word\97 010.jpg"/>
          <p:cNvPicPr/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>
            <a:off x="214282" y="3000372"/>
            <a:ext cx="3627972" cy="23532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C:\Documents and Settings\albert\Local Settings\Temporary Internet Files\Content.Word\97 009.jpg"/>
          <p:cNvPicPr/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6929454" y="285728"/>
            <a:ext cx="1791730" cy="2857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285720" y="2143116"/>
            <a:ext cx="65327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Организована поисковая работа «Мои односельчане в годы ВОВ», «Судьба семьи в судьбе страны». 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 descr="E:\IMGP38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9058" y="3000372"/>
            <a:ext cx="2643206" cy="1982405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0" y="5534561"/>
            <a:ext cx="9144000" cy="1323439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Воспитательное воздействие нашего музея необычайно велико как в младших, так и в старших классах. Воспитывая идейную убежденность, мы добиваемся,  знания фактов и опираемся на чувства, возникающие у школьников в ходе непосредственного знакомства с патриотическими подвигами земляков.</a:t>
            </a:r>
            <a:endParaRPr lang="ru-RU" sz="2000" b="1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1202" name="Picture 2" descr="C:\Users\Эльвира\Desktop\музеей\сход граждан\халык жыены\SAM_522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15140" y="3500438"/>
            <a:ext cx="2428860" cy="1821645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D:\RabStol\546021756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flipV="1">
            <a:off x="5000627" y="4406901"/>
            <a:ext cx="3494085" cy="379421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4286256"/>
            <a:ext cx="7772400" cy="1362075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8194" name="Picture 2" descr="C:\Documents and Settings\Альберт\Рабочий стол\FOTOGRAF\день победы\Изображение 0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28"/>
            <a:ext cx="5143537" cy="3857652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5" name="Picture 6" descr="C:\Documents and Settings\Альберт\Рабочий стол\FOTOGRAF\день победы\Изображение 157.jpg"/>
          <p:cNvPicPr>
            <a:picLocks noChangeAspect="1" noChangeArrowheads="1"/>
          </p:cNvPicPr>
          <p:nvPr/>
        </p:nvPicPr>
        <p:blipFill>
          <a:blip r:embed="rId4" cstate="print">
            <a:lum contrast="-10000"/>
          </a:blip>
          <a:srcRect r="14865"/>
          <a:stretch>
            <a:fillRect/>
          </a:stretch>
        </p:blipFill>
        <p:spPr bwMode="auto">
          <a:xfrm>
            <a:off x="4857752" y="3321818"/>
            <a:ext cx="4014043" cy="3536182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6" name="Picture 4" descr="C:\Documents and Settings\Альберт\Рабочий стол\FOTOGRAF\9 май\Изображение 07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4286231"/>
            <a:ext cx="3429024" cy="2571769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7" name="Picture 3" descr="C:\Documents and Settings\Альберт\Рабочий стол\FOTOGRAF\9 май\Изображение 07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32" y="1071546"/>
            <a:ext cx="3071835" cy="2303877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1" name="Picture 2" descr="C:\Documents and Settings\Альберт\Рабочий стол\FOTOGRAF\день победы\Изображение 09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428604"/>
            <a:ext cx="5251486" cy="3938614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2" name="Picture 6" descr="C:\Documents and Settings\Альберт\Рабочий стол\презент.война\421e063ed586c45e4da07620ee77a1d6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86248" y="3500438"/>
            <a:ext cx="684692" cy="2571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" descr="C:\Documents and Settings\Альберт\Рабочий стол\презент.война\421e063ed586c45e4da07620ee77a1d6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14942" y="0"/>
            <a:ext cx="684692" cy="2571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 descr="C:\Documents and Settings\Альберт\Рабочий стол\презент.война\421e063ed586c45e4da07620ee77a1d6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8596" y="4071942"/>
            <a:ext cx="684692" cy="2571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2" descr="C:\Documents and Settings\Альберт\Рабочий стол\FOTOGRAF\9 май\Изображение 159.jpg"/>
          <p:cNvPicPr>
            <a:picLocks noChangeArrowheads="1"/>
          </p:cNvPicPr>
          <p:nvPr/>
        </p:nvPicPr>
        <p:blipFill>
          <a:blip r:embed="rId9" cstate="print"/>
          <a:srcRect t="47469" r="5977"/>
          <a:stretch>
            <a:fillRect/>
          </a:stretch>
        </p:blipFill>
        <p:spPr bwMode="auto">
          <a:xfrm>
            <a:off x="2500298" y="4143380"/>
            <a:ext cx="2571768" cy="1185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1477328"/>
          </a:xfrm>
          <a:prstGeom prst="rect">
            <a:avLst/>
          </a:prstGeom>
          <a:solidFill>
            <a:schemeClr val="bg2">
              <a:lumMod val="2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normalizeH="0" baseline="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Под руководством директора школы Ибрагимовой </a:t>
            </a:r>
            <a:r>
              <a:rPr kumimoji="0" lang="ru-RU" i="0" u="none" strike="noStrike" normalizeH="0" baseline="0" dirty="0" err="1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Таскиры</a:t>
            </a:r>
            <a:r>
              <a:rPr kumimoji="0" lang="ru-RU" i="0" u="none" strike="noStrike" normalizeH="0" baseline="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i="0" u="none" strike="noStrike" normalizeH="0" baseline="0" dirty="0" err="1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Рауфовны</a:t>
            </a:r>
            <a:r>
              <a:rPr kumimoji="0" lang="ru-RU" i="0" u="none" strike="noStrike" normalizeH="0" baseline="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к 65 </a:t>
            </a:r>
            <a:r>
              <a:rPr kumimoji="0" lang="ru-RU" i="0" u="none" strike="noStrike" normalizeH="0" baseline="0" dirty="0" err="1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летию</a:t>
            </a:r>
            <a:r>
              <a:rPr kumimoji="0" lang="ru-RU" i="0" u="none" strike="noStrike" normalizeH="0" baseline="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t-RU" i="0" u="none" strike="noStrike" normalizeH="0" baseline="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П</a:t>
            </a:r>
            <a:r>
              <a:rPr kumimoji="0" lang="ru-RU" i="0" u="none" strike="noStrike" normalizeH="0" baseline="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обеды</a:t>
            </a:r>
            <a:r>
              <a:rPr kumimoji="0" lang="tt-RU" i="0" u="none" strike="noStrike" normalizeH="0" baseline="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,  с участием коллектива и учашихся школы  </a:t>
            </a:r>
            <a:r>
              <a:rPr kumimoji="0" lang="ru-RU" i="0" u="none" strike="noStrike" normalizeH="0" baseline="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был</a:t>
            </a:r>
            <a:r>
              <a:rPr kumimoji="0" lang="tt-RU" i="0" u="none" strike="noStrike" normalizeH="0" baseline="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i="0" u="none" strike="noStrike" normalizeH="0" baseline="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организован</a:t>
            </a:r>
            <a:r>
              <a:rPr kumimoji="0" lang="tt-RU" i="0" u="none" strike="noStrike" normalizeH="0" baseline="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i="0" u="none" strike="noStrike" normalizeH="0" baseline="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мероприятие под названием «</a:t>
            </a:r>
            <a:r>
              <a:rPr kumimoji="0" lang="tt-RU" i="0" u="none" strike="noStrike" normalizeH="0" baseline="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Еллар үткән, күз яшьләре кипкән. Хәтирәләр генә мәңгелек...”.</a:t>
            </a:r>
            <a:r>
              <a:rPr kumimoji="0" lang="ru-RU" i="0" u="none" strike="noStrike" normalizeH="0" baseline="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 Аудиторией этого мероприятия были  односельчане и учителя ветераны. Этот сценарий </a:t>
            </a:r>
            <a:r>
              <a:rPr kumimoji="0" lang="tt-RU" i="0" u="none" strike="noStrike" normalizeH="0" baseline="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i="0" u="none" strike="noStrike" normalizeH="0" baseline="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отражен эпохой  военной   времени</a:t>
            </a:r>
            <a:r>
              <a:rPr kumimoji="0" lang="tt-RU" i="0" u="none" strike="noStrike" normalizeH="0" baseline="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i="0" u="none" strike="noStrike" normalizeH="0" baseline="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      </a:t>
            </a:r>
            <a:endParaRPr kumimoji="0" lang="ru-RU" i="0" u="none" strike="noStrike" normalizeH="0" baseline="0" dirty="0" smtClean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E:\АНИМАЦИИ\18178819_black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5416"/>
            <a:ext cx="9144000" cy="7173416"/>
          </a:xfrm>
          <a:prstGeom prst="rect">
            <a:avLst/>
          </a:prstGeom>
          <a:noFill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0"/>
            <a:ext cx="2564378" cy="1690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0" y="2000240"/>
            <a:ext cx="44291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2700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Мы активно участвуем в мероприятиях  патриотической направленности,  регулярно  соревнуемся  в днях «Призывника», «Отечества», конкурсах «Строевой песни», «А ну-ка, парни!», встречаемся с ветеранами войны, с афганцами, служившими в Чечне, нынешними отслужившими ребятами. </a:t>
            </a:r>
            <a:endParaRPr lang="ru-RU" b="1" dirty="0">
              <a:ln w="12700">
                <a:solidFill>
                  <a:srgbClr val="0070C0"/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1" name="Picture 1" descr="C:\Users\Эльвира\Desktop\музеей\музей конкурс\IMG_701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848228"/>
            <a:ext cx="2679696" cy="2009772"/>
          </a:xfrm>
          <a:prstGeom prst="rect">
            <a:avLst/>
          </a:prstGeom>
          <a:noFill/>
        </p:spPr>
      </p:pic>
      <p:pic>
        <p:nvPicPr>
          <p:cNvPr id="25602" name="Picture 2" descr="C:\Users\Эльвира\Desktop\музеей\музей конкурс\IMG_196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3714752"/>
            <a:ext cx="1595492" cy="1196729"/>
          </a:xfrm>
          <a:prstGeom prst="rect">
            <a:avLst/>
          </a:prstGeom>
          <a:noFill/>
        </p:spPr>
      </p:pic>
      <p:pic>
        <p:nvPicPr>
          <p:cNvPr id="25603" name="Picture 3" descr="C:\Users\Эльвира\Desktop\музеей\музей конкурс\IMG_70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72264" y="4929198"/>
            <a:ext cx="2571736" cy="1928802"/>
          </a:xfrm>
          <a:prstGeom prst="rect">
            <a:avLst/>
          </a:prstGeom>
          <a:noFill/>
        </p:spPr>
      </p:pic>
      <p:pic>
        <p:nvPicPr>
          <p:cNvPr id="25604" name="Picture 4" descr="C:\Users\Эльвира\Desktop\музеей\музей конкурс\IMG_695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0"/>
            <a:ext cx="2584477" cy="1938358"/>
          </a:xfrm>
          <a:prstGeom prst="rect">
            <a:avLst/>
          </a:prstGeom>
          <a:noFill/>
        </p:spPr>
      </p:pic>
      <p:pic>
        <p:nvPicPr>
          <p:cNvPr id="25605" name="Picture 5" descr="C:\Users\Эльвира\Desktop\музеей\сход граждан\халык жыены\70лет меропр\IMG_711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00364" y="0"/>
            <a:ext cx="2298693" cy="1724020"/>
          </a:xfrm>
          <a:prstGeom prst="rect">
            <a:avLst/>
          </a:prstGeom>
          <a:noFill/>
        </p:spPr>
      </p:pic>
      <p:pic>
        <p:nvPicPr>
          <p:cNvPr id="25607" name="Picture 7" descr="C:\Users\Эльвира\Desktop\музеей\сход граждан\халык жыены\конкурс музей\65 летие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14810" y="1785926"/>
            <a:ext cx="2143108" cy="1607331"/>
          </a:xfrm>
          <a:prstGeom prst="rect">
            <a:avLst/>
          </a:prstGeom>
          <a:noFill/>
        </p:spPr>
      </p:pic>
      <p:pic>
        <p:nvPicPr>
          <p:cNvPr id="25608" name="Picture 8" descr="C:\Users\Эльвира\Desktop\музеей\сход граждан\халык жыены\конкурс музей\награждение. 13 марта 2015 г.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572264" y="1928802"/>
            <a:ext cx="2342041" cy="1715018"/>
          </a:xfrm>
          <a:prstGeom prst="rect">
            <a:avLst/>
          </a:prstGeom>
          <a:noFill/>
        </p:spPr>
      </p:pic>
      <p:pic>
        <p:nvPicPr>
          <p:cNvPr id="15" name="Picture 2" descr="F:\10-ru-a3e005829e71b464ee1a39b77463fe07 (1)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143240" y="4500570"/>
            <a:ext cx="2928958" cy="2196719"/>
          </a:xfrm>
          <a:prstGeom prst="rect">
            <a:avLst/>
          </a:prstGeom>
          <a:noFill/>
        </p:spPr>
      </p:pic>
      <p:pic>
        <p:nvPicPr>
          <p:cNvPr id="25609" name="Picture 9" descr="C:\Users\Эльвира\Desktop\музеей\сход граждан\халык жыены\SAM_3962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714744" y="3143248"/>
            <a:ext cx="2190632" cy="1642974"/>
          </a:xfrm>
          <a:prstGeom prst="rect">
            <a:avLst/>
          </a:prstGeom>
          <a:noFill/>
        </p:spPr>
      </p:pic>
      <p:pic>
        <p:nvPicPr>
          <p:cNvPr id="25610" name="Picture 10" descr="C:\Users\Эльвира\Desktop\музеей\сход граждан\халык жыены\IMG_8356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946400" y="2209800"/>
            <a:ext cx="3251200" cy="2438400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4572032" cy="428604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b="1" i="0" u="none" strike="noStrike" kern="1200" normalizeH="0" baseline="0" noProof="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Из тысячи остались четверо...</a:t>
            </a:r>
            <a:endParaRPr kumimoji="0" lang="ru-RU" b="1" i="0" u="none" strike="noStrike" kern="1200" normalizeH="0" baseline="0" noProof="0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" name="Picture 3" descr="F:\фото 9 май\SDC135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00042"/>
            <a:ext cx="2547955" cy="1910967"/>
          </a:xfrm>
          <a:prstGeom prst="rect">
            <a:avLst/>
          </a:prstGeom>
          <a:noFill/>
        </p:spPr>
      </p:pic>
      <p:pic>
        <p:nvPicPr>
          <p:cNvPr id="5" name="Picture 3" descr="C:\Users\Эльвира\Desktop\музеей\музей конкурс\IMG_0265.JPG"/>
          <p:cNvPicPr>
            <a:picLocks noChangeAspect="1" noChangeArrowheads="1"/>
          </p:cNvPicPr>
          <p:nvPr/>
        </p:nvPicPr>
        <p:blipFill>
          <a:blip r:embed="rId3" cstate="print"/>
          <a:srcRect l="8789" t="5859"/>
          <a:stretch>
            <a:fillRect/>
          </a:stretch>
        </p:blipFill>
        <p:spPr bwMode="auto">
          <a:xfrm>
            <a:off x="285720" y="2500306"/>
            <a:ext cx="2214873" cy="1714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D:\RabStol\роророо\IMG_24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500042"/>
            <a:ext cx="1619262" cy="1214446"/>
          </a:xfrm>
          <a:prstGeom prst="rect">
            <a:avLst/>
          </a:prstGeom>
          <a:noFill/>
        </p:spPr>
      </p:pic>
      <p:pic>
        <p:nvPicPr>
          <p:cNvPr id="24577" name="Picture 1" descr="C:\Users\Эльвира\Desktop\музеей\баннер\IMG_71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1785926"/>
            <a:ext cx="2459043" cy="18442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78" name="Picture 2" descr="C:\Users\Эльвира\Desktop\музеей\баннер\IMG_757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00694" y="142852"/>
            <a:ext cx="2822572" cy="2116929"/>
          </a:xfrm>
          <a:prstGeom prst="rect">
            <a:avLst/>
          </a:prstGeom>
          <a:noFill/>
        </p:spPr>
      </p:pic>
      <p:pic>
        <p:nvPicPr>
          <p:cNvPr id="24579" name="Picture 3" descr="C:\Users\Эльвира\Desktop\музеей\баннер\IMG_848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86512" y="4500570"/>
            <a:ext cx="2679696" cy="2009772"/>
          </a:xfrm>
          <a:prstGeom prst="rect">
            <a:avLst/>
          </a:prstGeom>
          <a:noFill/>
        </p:spPr>
      </p:pic>
      <p:pic>
        <p:nvPicPr>
          <p:cNvPr id="24582" name="Picture 6" descr="C:\Users\Эльвира\Desktop\музеей\баннер\IMG_798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0628" y="3214685"/>
            <a:ext cx="1785950" cy="1339463"/>
          </a:xfrm>
          <a:prstGeom prst="rect">
            <a:avLst/>
          </a:prstGeom>
          <a:noFill/>
        </p:spPr>
      </p:pic>
      <p:pic>
        <p:nvPicPr>
          <p:cNvPr id="24583" name="Picture 7" descr="C:\Users\Эльвира\Desktop\музеей\музей конкурс\IMG_177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86578" y="2285992"/>
            <a:ext cx="2190766" cy="1643074"/>
          </a:xfrm>
          <a:prstGeom prst="rect">
            <a:avLst/>
          </a:prstGeom>
          <a:noFill/>
        </p:spPr>
      </p:pic>
      <p:pic>
        <p:nvPicPr>
          <p:cNvPr id="24584" name="Picture 8" descr="C:\Users\Эльвира\Desktop\музеей\музей конкурс\IMG_7670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4348" y="5572140"/>
            <a:ext cx="1714479" cy="1285860"/>
          </a:xfrm>
          <a:prstGeom prst="rect">
            <a:avLst/>
          </a:prstGeom>
          <a:noFill/>
        </p:spPr>
      </p:pic>
      <p:pic>
        <p:nvPicPr>
          <p:cNvPr id="24585" name="Picture 9" descr="C:\Users\Эльвира\Desktop\музеей\музей конкурс\SDC13516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71736" y="3425346"/>
            <a:ext cx="2143140" cy="1607356"/>
          </a:xfrm>
          <a:prstGeom prst="rect">
            <a:avLst/>
          </a:prstGeom>
          <a:noFill/>
        </p:spPr>
      </p:pic>
      <p:pic>
        <p:nvPicPr>
          <p:cNvPr id="24586" name="Picture 10" descr="C:\Users\Эльвира\Desktop\музеей\сход граждан\халык жыены\70лет меропр\вруч мед\IMG_7648.JPG"/>
          <p:cNvPicPr>
            <a:picLocks noChangeAspect="1" noChangeArrowheads="1"/>
          </p:cNvPicPr>
          <p:nvPr/>
        </p:nvPicPr>
        <p:blipFill>
          <a:blip r:embed="rId12" cstate="print"/>
          <a:srcRect r="25472"/>
          <a:stretch>
            <a:fillRect/>
          </a:stretch>
        </p:blipFill>
        <p:spPr bwMode="auto">
          <a:xfrm>
            <a:off x="4786314" y="4589458"/>
            <a:ext cx="1268026" cy="2268542"/>
          </a:xfrm>
          <a:prstGeom prst="rect">
            <a:avLst/>
          </a:prstGeom>
          <a:noFill/>
        </p:spPr>
      </p:pic>
      <p:pic>
        <p:nvPicPr>
          <p:cNvPr id="24587" name="Picture 11" descr="C:\Users\Эльвира\Desktop\музеей\сход граждан\халык жыены\конкурс музей\IMG_7723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643174" y="5214950"/>
            <a:ext cx="1928826" cy="1446620"/>
          </a:xfrm>
          <a:prstGeom prst="rect">
            <a:avLst/>
          </a:prstGeom>
          <a:noFill/>
        </p:spPr>
      </p:pic>
      <p:pic>
        <p:nvPicPr>
          <p:cNvPr id="24588" name="Picture 12" descr="C:\Users\Эльвира\Desktop\док гульчачак\док с раб стола\гулҗчачак май\фото\IMG_8296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85720" y="4286256"/>
            <a:ext cx="1911352" cy="1433514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715008" y="571480"/>
            <a:ext cx="3428992" cy="857232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ходе этой работы учащиеся регулярно встречаются  с ветеранами.</a:t>
            </a:r>
            <a:endParaRPr lang="ru-RU" sz="2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61" descr="IMGP336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1" y="285728"/>
            <a:ext cx="2573851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C:\Users\1705000215\Desktop\фотки с фотоаппар\DSCF165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4250538"/>
            <a:ext cx="3040747" cy="2280560"/>
          </a:xfrm>
          <a:prstGeom prst="rect">
            <a:avLst/>
          </a:prstGeom>
          <a:noFill/>
        </p:spPr>
      </p:pic>
      <p:pic>
        <p:nvPicPr>
          <p:cNvPr id="19457" name="Picture 1" descr="C:\Users\Эльвира\Desktop\музеей\сход граждан\халык жыены\конкурс музей\15 марта 2015 г.9 класс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169732"/>
            <a:ext cx="3500462" cy="2395843"/>
          </a:xfrm>
          <a:prstGeom prst="rect">
            <a:avLst/>
          </a:prstGeom>
          <a:noFill/>
        </p:spPr>
      </p:pic>
      <p:pic>
        <p:nvPicPr>
          <p:cNvPr id="19458" name="Picture 2" descr="C:\Users\Эльвира\Desktop\музеей\сход граждан\халык жыены\конкурс музей\6а класс. Тимуровцы.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42091" y="2143116"/>
            <a:ext cx="3455855" cy="1898473"/>
          </a:xfrm>
          <a:prstGeom prst="rect">
            <a:avLst/>
          </a:prstGeom>
          <a:noFill/>
        </p:spPr>
      </p:pic>
      <p:pic>
        <p:nvPicPr>
          <p:cNvPr id="19459" name="Picture 3" descr="C:\Users\Эльвира\Desktop\музеей\сход граждан\халык жыены\конкурс музей\халирахман открытое мероприятие.jpg"/>
          <p:cNvPicPr>
            <a:picLocks noChangeAspect="1" noChangeArrowheads="1"/>
          </p:cNvPicPr>
          <p:nvPr/>
        </p:nvPicPr>
        <p:blipFill>
          <a:blip r:embed="rId6" cstate="print"/>
          <a:srcRect l="8375" t="8750"/>
          <a:stretch>
            <a:fillRect/>
          </a:stretch>
        </p:blipFill>
        <p:spPr bwMode="auto">
          <a:xfrm>
            <a:off x="428596" y="2357430"/>
            <a:ext cx="2143140" cy="1600777"/>
          </a:xfrm>
          <a:prstGeom prst="rect">
            <a:avLst/>
          </a:prstGeom>
          <a:noFill/>
        </p:spPr>
      </p:pic>
      <p:pic>
        <p:nvPicPr>
          <p:cNvPr id="19460" name="Picture 4" descr="C:\Users\Эльвира\Desktop\музеей\сход граждан\халык жыены\конкурс музей\халир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459" y="2214554"/>
            <a:ext cx="2381267" cy="1785950"/>
          </a:xfrm>
          <a:prstGeom prst="rect">
            <a:avLst/>
          </a:prstGeom>
          <a:noFill/>
        </p:spPr>
      </p:pic>
      <p:pic>
        <p:nvPicPr>
          <p:cNvPr id="19461" name="Picture 5" descr="C:\Users\Эльвира\Desktop\музеей\сход граждан\халык жыены\беседы с ветеранами ВОв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00364" y="-1"/>
            <a:ext cx="2714644" cy="2038371"/>
          </a:xfrm>
          <a:prstGeom prst="rect">
            <a:avLst/>
          </a:prstGeom>
          <a:noFill/>
        </p:spPr>
      </p:pic>
      <p:pic>
        <p:nvPicPr>
          <p:cNvPr id="19462" name="Picture 6" descr="C:\Users\Эльвира\Desktop\музеей\музей конкурс\SDC1306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86182" y="4857760"/>
            <a:ext cx="2095483" cy="1571612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781" y="45163"/>
            <a:ext cx="8229600" cy="58391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публикации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E:\сканер\публикации\газета ӨМЕТ, 200 ел, март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7911">
            <a:off x="156463" y="382826"/>
            <a:ext cx="2119552" cy="149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сканер\публикации\газета ТУГАН ЯК , 2002 ел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341" y="389416"/>
            <a:ext cx="1726304" cy="364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:\сканер\публикации\газета ТУГАН ЯК , №46, 2005 ел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50794"/>
            <a:ext cx="1884295" cy="3541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E:\сканер\публикации\газета ТУГАН ЯК №8, 2003 ел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98" y="5013176"/>
            <a:ext cx="1862196" cy="1503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E:\сканер\публикации\газета ТУГАН ЯК №13, 2005 ел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556" y="759573"/>
            <a:ext cx="3201532" cy="1861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E:\сканер\публикации\газета ТУГАН ЯК №95 2004 ел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151" y="2636912"/>
            <a:ext cx="3132455" cy="3412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E:\сканер\публикации\газета Яңа юл, №24 2001 ел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529" y="4421521"/>
            <a:ext cx="3926314" cy="179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E:\сканер\публикации\сабантуй №29,2007 ел, 21 июль -ИЛ САГЫНДА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47" y="2019905"/>
            <a:ext cx="1949167" cy="1234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E:\сканер\публикации\сборник, 2015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81" y="3119290"/>
            <a:ext cx="1416497" cy="194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E:\сканер\публикации\брошюра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303" y="2786187"/>
            <a:ext cx="2362076" cy="1574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5720" y="0"/>
            <a:ext cx="85010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Экспозиция «Боевая слава» (постоянная), сроки развертывания-  с 1.09.2003 года</a:t>
            </a:r>
            <a:endParaRPr lang="ru-RU" sz="3200" dirty="0"/>
          </a:p>
        </p:txBody>
      </p:sp>
      <p:pic>
        <p:nvPicPr>
          <p:cNvPr id="1026" name="Picture 2" descr="C:\Users\Эльвира\Desktop\сход граждан\халык жыены\фото январь 2016 школа музей\IMG_05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1071546"/>
            <a:ext cx="4953035" cy="371477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786446" y="4714884"/>
            <a:ext cx="307183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Площадь – 36 кв.м , количество экспонатов -194 из них  97 подлинных.  Все  экспонаты в хорошей сохранности. 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Эльвира\Desktop\музеей\музей конкурс\IMG_19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142984"/>
            <a:ext cx="2978835" cy="1985890"/>
          </a:xfrm>
          <a:prstGeom prst="rect">
            <a:avLst/>
          </a:prstGeom>
          <a:noFill/>
        </p:spPr>
      </p:pic>
      <p:pic>
        <p:nvPicPr>
          <p:cNvPr id="12" name="Picture 2" descr="http://uld15.mycdn.me/getImage?photoId=541570613987&amp;photoType=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4857760"/>
            <a:ext cx="2286016" cy="1714512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214282" y="5572140"/>
            <a:ext cx="34290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Руководитель музея –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Миначева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Г.К., учитель истории </a:t>
            </a:r>
            <a:endParaRPr lang="ru-RU" dirty="0"/>
          </a:p>
        </p:txBody>
      </p:sp>
      <p:pic>
        <p:nvPicPr>
          <p:cNvPr id="14" name="Picture 2" descr="C:\Users\Эльвира\Desktop\музеей\музей конкурс\IMG_623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3286124"/>
            <a:ext cx="2965448" cy="2224086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Альберт\Pictures\2013-03-13\0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42852"/>
            <a:ext cx="1500198" cy="2064529"/>
          </a:xfrm>
          <a:prstGeom prst="rect">
            <a:avLst/>
          </a:prstGeom>
          <a:noFill/>
        </p:spPr>
      </p:pic>
      <p:pic>
        <p:nvPicPr>
          <p:cNvPr id="8" name="Picture 4" descr="C:\Users\Альберт\Pictures\2013-03-13\012.jpg"/>
          <p:cNvPicPr>
            <a:picLocks noChangeAspect="1" noChangeArrowheads="1"/>
          </p:cNvPicPr>
          <p:nvPr/>
        </p:nvPicPr>
        <p:blipFill>
          <a:blip r:embed="rId3" cstate="print"/>
          <a:srcRect l="2757" r="1138" b="4370"/>
          <a:stretch>
            <a:fillRect/>
          </a:stretch>
        </p:blipFill>
        <p:spPr bwMode="auto">
          <a:xfrm>
            <a:off x="2285984" y="142852"/>
            <a:ext cx="1571636" cy="2150661"/>
          </a:xfrm>
          <a:prstGeom prst="rect">
            <a:avLst/>
          </a:prstGeom>
          <a:noFill/>
        </p:spPr>
      </p:pic>
      <p:pic>
        <p:nvPicPr>
          <p:cNvPr id="6" name="Picture 4" descr="C:\Users\Альберт\Pictures\2013-03-13\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2571744"/>
            <a:ext cx="1428760" cy="1964965"/>
          </a:xfrm>
          <a:prstGeom prst="rect">
            <a:avLst/>
          </a:prstGeom>
          <a:noFill/>
        </p:spPr>
      </p:pic>
      <p:pic>
        <p:nvPicPr>
          <p:cNvPr id="9" name="Picture 2" descr="E:\Изображение 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84" y="642918"/>
            <a:ext cx="1315635" cy="1785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2" descr="E:\Изображение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6248" y="571480"/>
            <a:ext cx="1212735" cy="1785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2" descr="C:\Users\Альберт\Pictures\2013-03-13\00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9520" y="142852"/>
            <a:ext cx="1525959" cy="2098506"/>
          </a:xfrm>
          <a:prstGeom prst="rect">
            <a:avLst/>
          </a:prstGeom>
          <a:noFill/>
        </p:spPr>
      </p:pic>
      <p:pic>
        <p:nvPicPr>
          <p:cNvPr id="12" name="Picture 14" descr="Изображение 27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28860" y="5000636"/>
            <a:ext cx="2214578" cy="15793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2" descr="F:\гульнар\Новая папка (3)\Изображение 00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7158" y="5143512"/>
            <a:ext cx="1857388" cy="1431453"/>
          </a:xfrm>
          <a:prstGeom prst="rect">
            <a:avLst/>
          </a:prstGeom>
          <a:noFill/>
        </p:spPr>
      </p:pic>
      <p:pic>
        <p:nvPicPr>
          <p:cNvPr id="14" name="Picture 4" descr="Изображение 130"/>
          <p:cNvPicPr>
            <a:picLocks noChangeAspect="1" noChangeArrowheads="1"/>
          </p:cNvPicPr>
          <p:nvPr/>
        </p:nvPicPr>
        <p:blipFill>
          <a:blip r:embed="rId10" cstate="print">
            <a:lum contrast="6000"/>
          </a:blip>
          <a:srcRect/>
          <a:stretch>
            <a:fillRect/>
          </a:stretch>
        </p:blipFill>
        <p:spPr bwMode="auto">
          <a:xfrm>
            <a:off x="285720" y="2428868"/>
            <a:ext cx="1500198" cy="2110203"/>
          </a:xfrm>
          <a:prstGeom prst="rect">
            <a:avLst/>
          </a:prstGeom>
          <a:noFill/>
          <a:scene3d>
            <a:camera prst="perspectiveRight"/>
            <a:lightRig rig="threePt" dir="t"/>
          </a:scene3d>
        </p:spPr>
      </p:pic>
      <p:pic>
        <p:nvPicPr>
          <p:cNvPr id="15" name="Picture 7" descr="Изображение 138"/>
          <p:cNvPicPr>
            <a:picLocks noChangeAspect="1" noChangeArrowheads="1"/>
          </p:cNvPicPr>
          <p:nvPr/>
        </p:nvPicPr>
        <p:blipFill>
          <a:blip r:embed="rId11" cstate="print">
            <a:lum contrast="6000"/>
          </a:blip>
          <a:srcRect/>
          <a:stretch>
            <a:fillRect/>
          </a:stretch>
        </p:blipFill>
        <p:spPr bwMode="auto">
          <a:xfrm>
            <a:off x="1785918" y="2357430"/>
            <a:ext cx="1506961" cy="1929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5" descr="Изображение 13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68" y="2500306"/>
            <a:ext cx="1351344" cy="18607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 descr="Изображение 140"/>
          <p:cNvPicPr>
            <a:picLocks noChangeAspect="1" noChangeArrowheads="1"/>
          </p:cNvPicPr>
          <p:nvPr/>
        </p:nvPicPr>
        <p:blipFill>
          <a:blip r:embed="rId13" cstate="print">
            <a:lum contrast="6000"/>
          </a:blip>
          <a:srcRect/>
          <a:stretch>
            <a:fillRect/>
          </a:stretch>
        </p:blipFill>
        <p:spPr bwMode="auto">
          <a:xfrm>
            <a:off x="7652282" y="2428868"/>
            <a:ext cx="1491718" cy="1973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4" cstate="print"/>
          <a:srcRect l="17964" t="17565" r="17364" b="5788"/>
          <a:stretch>
            <a:fillRect/>
          </a:stretch>
        </p:blipFill>
        <p:spPr bwMode="auto">
          <a:xfrm>
            <a:off x="6500826" y="5000636"/>
            <a:ext cx="2464611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4" descr="C:\Users\Эльвира\Pictures\2015-05-28 грамота\грамота 001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857752" y="4794922"/>
            <a:ext cx="1500198" cy="2063078"/>
          </a:xfrm>
          <a:prstGeom prst="rect">
            <a:avLst/>
          </a:prstGeom>
          <a:noFill/>
        </p:spPr>
      </p:pic>
      <p:pic>
        <p:nvPicPr>
          <p:cNvPr id="6145" name="Picture 1" descr="C:\Users\Эльвира\Desktop\музеей\музей конкурс\488229.jp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428728" y="4357694"/>
            <a:ext cx="1481306" cy="976315"/>
          </a:xfrm>
          <a:prstGeom prst="rect">
            <a:avLst/>
          </a:prstGeom>
          <a:noFill/>
        </p:spPr>
      </p:pic>
      <p:sp>
        <p:nvSpPr>
          <p:cNvPr id="20" name="Заголовок 1"/>
          <p:cNvSpPr>
            <a:spLocks noGrp="1"/>
          </p:cNvSpPr>
          <p:nvPr>
            <p:ph type="title"/>
          </p:nvPr>
        </p:nvSpPr>
        <p:spPr>
          <a:xfrm>
            <a:off x="3143240" y="0"/>
            <a:ext cx="5572164" cy="6429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Наши успехи</a:t>
            </a:r>
            <a:endParaRPr lang="ru-RU" dirty="0"/>
          </a:p>
        </p:txBody>
      </p:sp>
      <p:pic>
        <p:nvPicPr>
          <p:cNvPr id="6147" name="Picture 3" descr="D:\Pictures\2015-03-04\005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929058" y="4071942"/>
            <a:ext cx="1133576" cy="1558898"/>
          </a:xfrm>
          <a:prstGeom prst="rect">
            <a:avLst/>
          </a:prstGeom>
          <a:noFill/>
        </p:spPr>
      </p:pic>
      <p:pic>
        <p:nvPicPr>
          <p:cNvPr id="6148" name="Picture 4" descr="D:\Pictures\2015-03-04\006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572264" y="2500306"/>
            <a:ext cx="1194768" cy="1643050"/>
          </a:xfrm>
          <a:prstGeom prst="rect">
            <a:avLst/>
          </a:prstGeom>
          <a:noFill/>
        </p:spPr>
      </p:pic>
      <p:pic>
        <p:nvPicPr>
          <p:cNvPr id="6149" name="Picture 5" descr="C:\Users\Эльвира\Desktop\музеей\img  _0783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357950" y="4286256"/>
            <a:ext cx="1084983" cy="724020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51520" y="117213"/>
            <a:ext cx="871296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b="1" i="0" u="none" strike="noStrike" normalizeH="0" baseline="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собственному желанию на фронт с нашей деревни ушли всего 1010 добровольцев.    Больше половины из них пали на полях войны...</a:t>
            </a:r>
            <a:endParaRPr kumimoji="0" lang="ru-RU" b="1" i="0" u="none" strike="noStrike" normalizeH="0" baseline="0" dirty="0" smtClean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normalizeH="0" baseline="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Наши земляки приняли активное участие во всех крупнейших битвах Великой Отечественной войны.  </a:t>
            </a:r>
          </a:p>
        </p:txBody>
      </p:sp>
      <p:pic>
        <p:nvPicPr>
          <p:cNvPr id="62466" name="Picture 2" descr="C:\Users\Эльвира\Desktop\музеей\баннер\IMG_84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214818"/>
            <a:ext cx="2095514" cy="1571636"/>
          </a:xfrm>
          <a:prstGeom prst="rect">
            <a:avLst/>
          </a:prstGeom>
          <a:noFill/>
        </p:spPr>
      </p:pic>
      <p:pic>
        <p:nvPicPr>
          <p:cNvPr id="62467" name="Picture 3" descr="C:\Users\Эльвира\Desktop\музеей\баннер\IMG_83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571612"/>
            <a:ext cx="2197104" cy="164782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929454" y="1571612"/>
            <a:ext cx="22145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600" b="1" dirty="0" smtClean="0">
                <a:latin typeface="Times New Roman" pitchFamily="18" charset="0"/>
                <a:cs typeface="Times New Roman" pitchFamily="18" charset="0"/>
                <a:hlinkClick r:id="rId4"/>
              </a:rPr>
              <a:t>8 мая 2015 года  нашей школе было присвоено  имя кавалера ордена Славы трёх степеней Арсланова   З.М.</a:t>
            </a:r>
            <a:endParaRPr lang="ru-RU" sz="1600" dirty="0">
              <a:latin typeface="Times New Roman" pitchFamily="18" charset="0"/>
              <a:cs typeface="Times New Roman" pitchFamily="18" charset="0"/>
              <a:hlinkClick r:id="rId4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5857892"/>
            <a:ext cx="226715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 могилы  Арсланова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г. Буинске.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7.05.2015 г.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2468" name="Picture 4" descr="G:\музей конкурс\Информационные материалы для баннера Родные лица Победы\открытие барельефа в с.Малая Цильн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64" y="3786190"/>
            <a:ext cx="2349488" cy="1762116"/>
          </a:xfrm>
          <a:prstGeom prst="rect">
            <a:avLst/>
          </a:prstGeom>
          <a:noFill/>
        </p:spPr>
      </p:pic>
      <p:pic>
        <p:nvPicPr>
          <p:cNvPr id="62469" name="Picture 5" descr="G:\музей конкурс\Информационные материалы для баннера Родные лица Победы\фото 1977 г.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1357298"/>
            <a:ext cx="1691083" cy="257650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143108" y="1500174"/>
            <a:ext cx="25003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Среди  них Арсланов </a:t>
            </a:r>
            <a:r>
              <a:rPr lang="ru-RU" b="1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Зыятдин</a:t>
            </a:r>
            <a:r>
              <a:rPr lang="ru-RU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Минлебаевич</a:t>
            </a:r>
            <a:r>
              <a:rPr lang="ru-RU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удостоился ордена «Славы» всех трех степеней.     </a:t>
            </a:r>
            <a:endParaRPr lang="ru-RU" b="1" dirty="0" smtClean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2470" name="Picture 6" descr="G:\музей конкурс\Информационные материалы для баннера Родные лица Победы\открытие барельефа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00760" y="3571876"/>
            <a:ext cx="2018108" cy="2690810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3000364" y="5715016"/>
            <a:ext cx="21748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Открытие барельефа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2010 год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2000" y="214290"/>
            <a:ext cx="421484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dirty="0" smtClean="0">
                <a:hlinkClick r:id="rId2"/>
              </a:rPr>
              <a:t>Грант в размере 90 тысяч рублей   в  республиканской историко-патриотической акции «Родные лица Победы», посвященной 70-летию Победы в ВОВ 1941-1945 годов  </a:t>
            </a:r>
            <a:endParaRPr lang="ru-RU" sz="2400" dirty="0">
              <a:hlinkClick r:id="rId2"/>
            </a:endParaRPr>
          </a:p>
        </p:txBody>
      </p:sp>
      <p:pic>
        <p:nvPicPr>
          <p:cNvPr id="64515" name="Picture 3" descr="G:\баннер\IMG_823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2857496"/>
            <a:ext cx="4679960" cy="3509970"/>
          </a:xfrm>
          <a:prstGeom prst="rect">
            <a:avLst/>
          </a:prstGeom>
          <a:noFill/>
        </p:spPr>
      </p:pic>
      <p:pic>
        <p:nvPicPr>
          <p:cNvPr id="64517" name="Picture 5" descr="C:\Users\Эльвира\Desktop\сход граждан\халык жыены\IMG_827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-214346" y="1000108"/>
            <a:ext cx="4572032" cy="3429024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186634" cy="98903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Экспонат «Солдатский  котелок»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дар музею от Арсланова З.М.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9058" y="1500174"/>
            <a:ext cx="4929222" cy="4625989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Апрель 1945 года. Полк в составе 2-й Ударной армии вел бои на территории Польши у населенного пункта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Ноендорф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. Наш земляк Арсланов уже ефрейтор, бывалый солдат, меткий стрелок. Перед боем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Зиатдин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получил задание выяснить обстановку на переднем крае вражеской обороны. Это было в четырех километрах юго-восточнее города Данциг. Ефрейтор Арсланов в составе группы разведчиков проник в тыл врага. Немцы всполошились, заметив их, но было поздно: наши бойцы, пользуясь внезапностью, уничтожили около 20 и взяли в плен 32 немца. За героизм, проявленный при выполнении данного задания,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Зиатдин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был награжден орденом Славы 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степени.</a:t>
            </a:r>
          </a:p>
          <a:p>
            <a:pPr algn="ctr">
              <a:buNone/>
            </a:pPr>
            <a:r>
              <a:rPr lang="ru-RU" sz="5600" b="1" u="sng" dirty="0" smtClean="0">
                <a:latin typeface="Times New Roman" pitchFamily="18" charset="0"/>
                <a:cs typeface="Times New Roman" pitchFamily="18" charset="0"/>
              </a:rPr>
              <a:t>/Боевые награды/</a:t>
            </a:r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Приказом от 6 июля 1944 года красноармеец Арсланов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Зиатдин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Минбаевич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награждён 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  <a:hlinkClick r:id="rId2" tooltip="Орден Славы"/>
              </a:rPr>
              <a:t>орденом Славы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 3-й степени (№77642);</a:t>
            </a:r>
          </a:p>
          <a:p>
            <a:pPr algn="ctr"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Приказом от 27  февраля 1945 года красноармеец Арсланов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Зиатдин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Минбаевич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награждён 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  <a:hlinkClick r:id="rId2" tooltip="Орден Славы"/>
              </a:rPr>
              <a:t>орденом Славы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 2-й степени.(№10856);</a:t>
            </a:r>
          </a:p>
          <a:p>
            <a:pPr algn="ctr"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Указом Президиума Верховного Сов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ета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СССР от 29 июня 1945 года   ефрейтор Арсланов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Зиатдин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Минбаевич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награждён орденом Славы 1-й степени (№356).</a:t>
            </a:r>
            <a:endParaRPr lang="ru-RU" sz="5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Эльвира\Desktop\сканер\IMG_099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643050"/>
            <a:ext cx="3465514" cy="2599136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АНИМАЦИИ\18178819_black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5416"/>
            <a:ext cx="9144000" cy="7173416"/>
          </a:xfrm>
          <a:prstGeom prst="rect">
            <a:avLst/>
          </a:prstGeom>
          <a:noFill/>
        </p:spPr>
      </p:pic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3929058" y="1714488"/>
            <a:ext cx="4929222" cy="475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годы репрессии их семья, покинув родной дом, поселилась в городе Туле,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недалеко от Ясной Поляны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Не успела она окончить 6 класс, в 1942 году город окружили немцы. В их  квартире поселились пятеро немцев.  Оставив квартиру немцам, они поселились на окраине города у одной женщины. В конце 1942 года немцы уже отступали. Пленных и жителей города  они запирали в сарай и  жгли   заживо. С божьей волей, они  остались живы,  и боясь того, что немцы опять же наступят, их семья на товарном поезде направилась в родные края.  Перед отъездом они зашли в свою квартиру и там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Зубарзят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апа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нашла немецкую каску и захватила с собой. Так появилась немецкая каска у нас в музее.</a:t>
            </a:r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 descr="DSCF0421"/>
          <p:cNvPicPr>
            <a:picLocks noChangeAspect="1" noChangeArrowheads="1"/>
          </p:cNvPicPr>
          <p:nvPr/>
        </p:nvPicPr>
        <p:blipFill>
          <a:blip r:embed="rId3" cstate="print"/>
          <a:srcRect r="13092" b="6590"/>
          <a:stretch>
            <a:fillRect/>
          </a:stretch>
        </p:blipFill>
        <p:spPr bwMode="auto">
          <a:xfrm>
            <a:off x="357158" y="0"/>
            <a:ext cx="3000396" cy="24191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3" descr="C:\Documents and Settings\Альберт\Рабочий стол\Новая папка (4)\DSCF5111.JPG"/>
          <p:cNvPicPr>
            <a:picLocks noChangeAspect="1" noChangeArrowheads="1"/>
          </p:cNvPicPr>
          <p:nvPr/>
        </p:nvPicPr>
        <p:blipFill>
          <a:blip r:embed="rId4" cstate="print"/>
          <a:srcRect l="15342" t="11364" r="18180" b="4544"/>
          <a:stretch>
            <a:fillRect/>
          </a:stretch>
        </p:blipFill>
        <p:spPr bwMode="auto">
          <a:xfrm>
            <a:off x="928662" y="2571744"/>
            <a:ext cx="1928826" cy="18299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4" descr="D:\RabStol\роророо\IMG_24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5197066"/>
            <a:ext cx="2214578" cy="1660934"/>
          </a:xfrm>
          <a:prstGeom prst="rect">
            <a:avLst/>
          </a:prstGeom>
          <a:noFill/>
        </p:spPr>
      </p:pic>
      <p:pic>
        <p:nvPicPr>
          <p:cNvPr id="10" name="Picture 2" descr="C:\Documents and Settings\Admin\Рабочий стол\Изображение 008.jpg"/>
          <p:cNvPicPr>
            <a:picLocks noChangeAspect="1" noChangeArrowheads="1"/>
          </p:cNvPicPr>
          <p:nvPr/>
        </p:nvPicPr>
        <p:blipFill>
          <a:blip r:embed="rId6" cstate="print"/>
          <a:srcRect l="33488" t="45542" r="47470" b="41720"/>
          <a:stretch>
            <a:fillRect/>
          </a:stretch>
        </p:blipFill>
        <p:spPr>
          <a:xfrm rot="16200000">
            <a:off x="7220550" y="66094"/>
            <a:ext cx="1652350" cy="1520162"/>
          </a:xfrm>
          <a:prstGeom prst="ellipse">
            <a:avLst/>
          </a:prstGeom>
          <a:ln w="190500" cap="rnd">
            <a:solidFill>
              <a:schemeClr val="bg1">
                <a:lumMod val="75000"/>
              </a:schemeClr>
            </a:solidFill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1" name="Прямоугольник 10"/>
          <p:cNvSpPr/>
          <p:nvPr/>
        </p:nvSpPr>
        <p:spPr>
          <a:xfrm>
            <a:off x="0" y="4572008"/>
            <a:ext cx="3929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Она с болью  вспоминает те годы…</a:t>
            </a:r>
          </a:p>
          <a:p>
            <a:pPr algn="ctr">
              <a:defRPr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же много   пережито?!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2000240"/>
            <a:ext cx="2839560" cy="36933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экспонат – немецкая каска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643306" y="0"/>
            <a:ext cx="314327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музей этот экспонат подарила наша односельчанка (жертва репрессий)  Шакурова </a:t>
            </a:r>
            <a:r>
              <a:rPr lang="ru-RU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Зубярзят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Ш.</a:t>
            </a: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4810" y="285728"/>
            <a:ext cx="4643470" cy="71438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Экспонат – «Военный компас СССР»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5538" name="Picture 2" descr="G:\музей конкурс\компас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71480"/>
            <a:ext cx="3251200" cy="2438400"/>
          </a:xfrm>
          <a:prstGeom prst="rect">
            <a:avLst/>
          </a:prstGeom>
          <a:noFill/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000496" y="1285860"/>
            <a:ext cx="4686304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В дар в наш музей от Ильясова Шакирзяна.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5" name="Picture 1" descr="C:\Users\Эльвира\Desktop\сканер\н1 0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071810"/>
            <a:ext cx="2922023" cy="1928826"/>
          </a:xfrm>
          <a:prstGeom prst="rect">
            <a:avLst/>
          </a:prstGeom>
          <a:noFill/>
        </p:spPr>
      </p:pic>
      <p:pic>
        <p:nvPicPr>
          <p:cNvPr id="31746" name="Picture 2" descr="C:\Users\Эльвира\Desktop\сканер\н1 0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5072074"/>
            <a:ext cx="2857520" cy="164307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067944" y="2782697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i="1" dirty="0" err="1"/>
              <a:t>Исхаков</a:t>
            </a:r>
            <a:r>
              <a:rPr lang="ru-RU" i="1" dirty="0"/>
              <a:t> </a:t>
            </a:r>
            <a:r>
              <a:rPr lang="ru-RU" i="1" dirty="0" err="1"/>
              <a:t>Шакирзян</a:t>
            </a:r>
            <a:r>
              <a:rPr lang="ru-RU" i="1" dirty="0"/>
              <a:t> </a:t>
            </a:r>
            <a:r>
              <a:rPr lang="ru-RU" i="1" dirty="0" err="1"/>
              <a:t>Ильясович</a:t>
            </a:r>
            <a:r>
              <a:rPr lang="ru-RU" i="1" dirty="0"/>
              <a:t> родился в селе Малая </a:t>
            </a:r>
            <a:r>
              <a:rPr lang="ru-RU" i="1" dirty="0" err="1"/>
              <a:t>Цильна</a:t>
            </a:r>
            <a:r>
              <a:rPr lang="ru-RU" i="1" dirty="0"/>
              <a:t> в 1906 году. В 36 лет был призван на фронт. </a:t>
            </a:r>
            <a:endParaRPr lang="ru-RU" dirty="0"/>
          </a:p>
          <a:p>
            <a:pPr algn="ctr"/>
            <a:r>
              <a:rPr lang="ru-RU" i="1" dirty="0"/>
              <a:t>   В 1942 году, пройдя переподготовку на иномарки автомашин системы «</a:t>
            </a:r>
            <a:r>
              <a:rPr lang="ru-RU" i="1" dirty="0" err="1"/>
              <a:t>Даджс</a:t>
            </a:r>
            <a:r>
              <a:rPr lang="ru-RU" i="1" dirty="0"/>
              <a:t>» при 11-ом отдельном учебном автомобильном полку, шофером исколесил земли Латвии, Литвы, Эстонии. Награжден медалями «За победу над Германией» , «За победу над Японией» (</a:t>
            </a:r>
            <a:r>
              <a:rPr lang="en-US" i="1" dirty="0" err="1"/>
              <a:t>gn</a:t>
            </a:r>
            <a:r>
              <a:rPr lang="ru-RU" i="1" dirty="0"/>
              <a:t>476639). Демобилизован в 1945 году. </a:t>
            </a:r>
            <a:endParaRPr lang="ru-RU" dirty="0"/>
          </a:p>
          <a:p>
            <a:pPr algn="ctr"/>
            <a:r>
              <a:rPr lang="ru-RU" i="1" dirty="0"/>
              <a:t> Умер 25 декабря1975 года. </a:t>
            </a:r>
            <a:endParaRPr lang="ru-RU" i="1" dirty="0" smtClean="0"/>
          </a:p>
          <a:p>
            <a:pPr algn="ctr"/>
            <a:r>
              <a:rPr lang="ru-RU" i="1" dirty="0" smtClean="0"/>
              <a:t> </a:t>
            </a:r>
            <a:r>
              <a:rPr lang="ru-RU" i="1" dirty="0"/>
              <a:t>Похоронен в селе Малая </a:t>
            </a:r>
            <a:r>
              <a:rPr lang="ru-RU" i="1" dirty="0" err="1"/>
              <a:t>Цильна</a:t>
            </a:r>
            <a:r>
              <a:rPr lang="ru-RU" i="1" dirty="0"/>
              <a:t>. </a:t>
            </a:r>
            <a:endParaRPr lang="ru-RU" dirty="0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86182" y="1500174"/>
            <a:ext cx="4686304" cy="4525963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В дар музею от Сибгатуллина  Фаика Зарифулловича.</a:t>
            </a:r>
          </a:p>
          <a:p>
            <a:pPr algn="ctr">
              <a:buNone/>
            </a:pP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В 1941 году был призван в ряды Советской Армии. Во время войны был младшим лейтенантом. Награжден медалями: «За победу над Германией», «За победу над Японией»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6562" name="Picture 2" descr="C:\Users\Эльвира\Desktop\музеей\IMG_0611.JPG"/>
          <p:cNvPicPr>
            <a:picLocks noChangeAspect="1" noChangeArrowheads="1"/>
          </p:cNvPicPr>
          <p:nvPr/>
        </p:nvPicPr>
        <p:blipFill>
          <a:blip r:embed="rId2"/>
          <a:srcRect t="9179"/>
          <a:stretch>
            <a:fillRect/>
          </a:stretch>
        </p:blipFill>
        <p:spPr bwMode="auto">
          <a:xfrm rot="5400000">
            <a:off x="-218914" y="1861931"/>
            <a:ext cx="4509729" cy="3071834"/>
          </a:xfrm>
          <a:prstGeom prst="rect">
            <a:avLst/>
          </a:prstGeom>
          <a:noFill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957498" y="214290"/>
            <a:ext cx="6186502" cy="714380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Экспонат «Парадный костюм»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0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857760"/>
            <a:ext cx="1285884" cy="1714512"/>
          </a:xfrm>
          <a:prstGeom prst="rect">
            <a:avLst/>
          </a:prstGeom>
          <a:ln>
            <a:noFill/>
          </a:ln>
          <a:effectLst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Экспонат «Военный шинель»</a:t>
            </a:r>
            <a:endParaRPr lang="ru-RU" dirty="0"/>
          </a:p>
        </p:txBody>
      </p:sp>
      <p:pic>
        <p:nvPicPr>
          <p:cNvPr id="67586" name="Picture 2" descr="C:\Users\Эльвира\Desktop\музеей\IMG_0612.JPG"/>
          <p:cNvPicPr>
            <a:picLocks noChangeAspect="1" noChangeArrowheads="1"/>
          </p:cNvPicPr>
          <p:nvPr/>
        </p:nvPicPr>
        <p:blipFill>
          <a:blip r:embed="rId2"/>
          <a:srcRect t="6249" b="2930"/>
          <a:stretch>
            <a:fillRect/>
          </a:stretch>
        </p:blipFill>
        <p:spPr bwMode="auto">
          <a:xfrm rot="5400000">
            <a:off x="-146020" y="1931915"/>
            <a:ext cx="4500595" cy="3065612"/>
          </a:xfrm>
          <a:prstGeom prst="rect">
            <a:avLst/>
          </a:prstGeom>
          <a:noFill/>
        </p:spPr>
      </p:pic>
      <p:pic>
        <p:nvPicPr>
          <p:cNvPr id="4099" name="Picture 3" descr="C:\Users\Эльвира\Desktop\сканер\IMG_09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4732744"/>
            <a:ext cx="2428892" cy="1821670"/>
          </a:xfrm>
          <a:prstGeom prst="rect">
            <a:avLst/>
          </a:prstGeom>
          <a:noFill/>
        </p:spPr>
      </p:pic>
      <p:pic>
        <p:nvPicPr>
          <p:cNvPr id="4100" name="Picture 4" descr="C:\Users\Эльвира\Desktop\сканер\н1 028.jpg"/>
          <p:cNvPicPr>
            <a:picLocks noChangeAspect="1" noChangeArrowheads="1"/>
          </p:cNvPicPr>
          <p:nvPr/>
        </p:nvPicPr>
        <p:blipFill>
          <a:blip r:embed="rId4"/>
          <a:srcRect t="1833" b="46701"/>
          <a:stretch>
            <a:fillRect/>
          </a:stretch>
        </p:blipFill>
        <p:spPr bwMode="auto">
          <a:xfrm>
            <a:off x="3571868" y="4786322"/>
            <a:ext cx="2428892" cy="1779106"/>
          </a:xfrm>
          <a:prstGeom prst="rect">
            <a:avLst/>
          </a:prstGeom>
          <a:noFill/>
        </p:spPr>
      </p:pic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3714744" y="1285860"/>
            <a:ext cx="5214974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Этот экспонат подарил в наш музей  стрелок 620 сп красноармеец Гайнуллов 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Каримулла 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Зарифулович 1925 г.р.</a:t>
            </a:r>
          </a:p>
          <a:p>
            <a:pPr algn="ctr">
              <a:buNone/>
            </a:pP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Семнадцатилетний парень ушел на фронт добровольцем в 1942 году. Вернулся домой в июле 1945 года с множественными ранениями , инвалидом 2 группы.  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1" name="Picture 5" descr="G:\музей конкурс\фото ветеранов\с.Малая Цильна Гайнуллов Каримулла Зарифуллович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4572008"/>
            <a:ext cx="1357322" cy="2045032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2267</TotalTime>
  <Words>1128</Words>
  <Application>Microsoft Office PowerPoint</Application>
  <PresentationFormat>Экран (4:3)</PresentationFormat>
  <Paragraphs>74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Краеведческий музей        «Туган як»</vt:lpstr>
      <vt:lpstr>Презентация PowerPoint</vt:lpstr>
      <vt:lpstr>Презентация PowerPoint</vt:lpstr>
      <vt:lpstr>Презентация PowerPoint</vt:lpstr>
      <vt:lpstr>Экспонат «Солдатский  котелок» в дар музею от Арсланова З.М.</vt:lpstr>
      <vt:lpstr>Презентация PowerPoint</vt:lpstr>
      <vt:lpstr>Экспонат – «Военный компас СССР»</vt:lpstr>
      <vt:lpstr>Экспонат «Парадный костюм»</vt:lpstr>
      <vt:lpstr>Экспонат «Военный шинель»</vt:lpstr>
      <vt:lpstr>Презентация PowerPoint</vt:lpstr>
      <vt:lpstr>Экспонаты:</vt:lpstr>
      <vt:lpstr>Экспонаты: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В ходе этой работы учащиеся регулярно встречаются  с ветеранами.</vt:lpstr>
      <vt:lpstr>публикации</vt:lpstr>
      <vt:lpstr>Наши успехи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Альберт</dc:creator>
  <cp:lastModifiedBy>Айназ</cp:lastModifiedBy>
  <cp:revision>234</cp:revision>
  <dcterms:created xsi:type="dcterms:W3CDTF">2012-10-17T16:34:03Z</dcterms:created>
  <dcterms:modified xsi:type="dcterms:W3CDTF">2016-02-02T18:22:27Z</dcterms:modified>
</cp:coreProperties>
</file>